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3657600" cy="2743200"/>
  <p:notesSz cx="3657600" cy="2743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4" roundtripDataSignature="AMtx7mi7hmjGU/vrBlc7EDrLIFoyVlwmm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250" d="100"/>
          <a:sy n="250" d="100"/>
        </p:scale>
        <p:origin x="2160" y="186"/>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609700" y="205725"/>
            <a:ext cx="2438500" cy="1028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365750" y="1303000"/>
            <a:ext cx="2926075" cy="1234425"/>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
        <p:cNvGrpSpPr/>
        <p:nvPr/>
      </p:nvGrpSpPr>
      <p:grpSpPr>
        <a:xfrm>
          <a:off x="0" y="0"/>
          <a:ext cx="0" cy="0"/>
          <a:chOff x="0" y="0"/>
          <a:chExt cx="0" cy="0"/>
        </a:xfrm>
      </p:grpSpPr>
      <p:sp>
        <p:nvSpPr>
          <p:cNvPr id="9" name="Google Shape;9;p1:notes"/>
          <p:cNvSpPr txBox="1">
            <a:spLocks noGrp="1"/>
          </p:cNvSpPr>
          <p:nvPr>
            <p:ph type="body" idx="1"/>
          </p:nvPr>
        </p:nvSpPr>
        <p:spPr>
          <a:xfrm>
            <a:off x="365750" y="1303000"/>
            <a:ext cx="2926075" cy="123442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 name="Google Shape;10;p1:notes"/>
          <p:cNvSpPr>
            <a:spLocks noGrp="1" noRot="1" noChangeAspect="1"/>
          </p:cNvSpPr>
          <p:nvPr>
            <p:ph type="sldImg" idx="2"/>
          </p:nvPr>
        </p:nvSpPr>
        <p:spPr>
          <a:xfrm>
            <a:off x="609700" y="205725"/>
            <a:ext cx="2438500" cy="1028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
        <p:cNvGrpSpPr/>
        <p:nvPr/>
      </p:nvGrpSpPr>
      <p:grpSpPr>
        <a:xfrm>
          <a:off x="0" y="0"/>
          <a:ext cx="0" cy="0"/>
          <a:chOff x="0" y="0"/>
          <a:chExt cx="0" cy="0"/>
        </a:xfrm>
      </p:grpSpPr>
      <p:sp>
        <p:nvSpPr>
          <p:cNvPr id="15" name="Google Shape;15;p2:notes"/>
          <p:cNvSpPr txBox="1">
            <a:spLocks noGrp="1"/>
          </p:cNvSpPr>
          <p:nvPr>
            <p:ph type="body" idx="1"/>
          </p:nvPr>
        </p:nvSpPr>
        <p:spPr>
          <a:xfrm>
            <a:off x="365750" y="1303000"/>
            <a:ext cx="2926075" cy="123442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 name="Google Shape;16;p2:notes"/>
          <p:cNvSpPr>
            <a:spLocks noGrp="1" noRot="1" noChangeAspect="1"/>
          </p:cNvSpPr>
          <p:nvPr>
            <p:ph type="sldImg" idx="2"/>
          </p:nvPr>
        </p:nvSpPr>
        <p:spPr>
          <a:xfrm>
            <a:off x="609700" y="205725"/>
            <a:ext cx="2438500" cy="10287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
        <p:cNvGrpSpPr/>
        <p:nvPr/>
      </p:nvGrpSpPr>
      <p:grpSpPr>
        <a:xfrm>
          <a:off x="0" y="0"/>
          <a:ext cx="0" cy="0"/>
          <a:chOff x="0" y="0"/>
          <a:chExt cx="0" cy="0"/>
        </a:xfrm>
      </p:grpSpPr>
      <p:sp>
        <p:nvSpPr>
          <p:cNvPr id="21" name="Google Shape;21;g348c1877644_0_0:notes"/>
          <p:cNvSpPr>
            <a:spLocks noGrp="1" noRot="1" noChangeAspect="1"/>
          </p:cNvSpPr>
          <p:nvPr>
            <p:ph type="sldImg" idx="2"/>
          </p:nvPr>
        </p:nvSpPr>
        <p:spPr>
          <a:xfrm>
            <a:off x="609700" y="205725"/>
            <a:ext cx="2438400" cy="10287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 name="Google Shape;22;g348c1877644_0_0:notes"/>
          <p:cNvSpPr txBox="1">
            <a:spLocks noGrp="1"/>
          </p:cNvSpPr>
          <p:nvPr>
            <p:ph type="body" idx="1"/>
          </p:nvPr>
        </p:nvSpPr>
        <p:spPr>
          <a:xfrm>
            <a:off x="365750" y="1303000"/>
            <a:ext cx="2926200" cy="1234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
        <p:cNvGrpSpPr/>
        <p:nvPr/>
      </p:nvGrpSpPr>
      <p:grpSpPr>
        <a:xfrm>
          <a:off x="0" y="0"/>
          <a:ext cx="0" cy="0"/>
          <a:chOff x="0" y="0"/>
          <a:chExt cx="0" cy="0"/>
        </a:xfrm>
      </p:grpSpPr>
      <p:sp>
        <p:nvSpPr>
          <p:cNvPr id="27" name="Google Shape;27;g37c22568aef_0_3:notes"/>
          <p:cNvSpPr>
            <a:spLocks noGrp="1" noRot="1" noChangeAspect="1"/>
          </p:cNvSpPr>
          <p:nvPr>
            <p:ph type="sldImg" idx="2"/>
          </p:nvPr>
        </p:nvSpPr>
        <p:spPr>
          <a:xfrm>
            <a:off x="609700" y="205725"/>
            <a:ext cx="2438400" cy="10287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 name="Google Shape;28;g37c22568aef_0_3:notes"/>
          <p:cNvSpPr txBox="1">
            <a:spLocks noGrp="1"/>
          </p:cNvSpPr>
          <p:nvPr>
            <p:ph type="body" idx="1"/>
          </p:nvPr>
        </p:nvSpPr>
        <p:spPr>
          <a:xfrm>
            <a:off x="365750" y="1303000"/>
            <a:ext cx="2926200" cy="1234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Communicate using email, text, through MP, social media, and the website. Be sure when using the website, you don’t put too much specific info because it will need to be updated frequently. Instead only put links to social media or link newsletters.</a:t>
            </a:r>
            <a:endParaRPr/>
          </a:p>
          <a:p>
            <a:pPr marL="0" lvl="0" indent="0" algn="l" rtl="0">
              <a:spcBef>
                <a:spcPts val="0"/>
              </a:spcBef>
              <a:spcAft>
                <a:spcPts val="0"/>
              </a:spcAft>
              <a:buNone/>
            </a:pPr>
            <a:r>
              <a:rPr lang="en-US"/>
              <a:t>Communicate with all members of your group through either downloading emails from AB or using MP. There are ways to target smaller groups on MP, but some groups use self developed email lists when trying to communicate with ALL members and this is not efficient or accurate.</a:t>
            </a:r>
            <a:endParaRPr/>
          </a:p>
          <a:p>
            <a:pPr marL="0" lvl="0" indent="0" algn="l" rtl="0">
              <a:spcBef>
                <a:spcPts val="0"/>
              </a:spcBef>
              <a:spcAft>
                <a:spcPts val="0"/>
              </a:spcAft>
              <a:buNone/>
            </a:pPr>
            <a:r>
              <a:rPr lang="en-US"/>
              <a:t>Talk about paying dues in every newsletter and send out MP reminders periodically.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Google Shape;33;g348c1877644_0_16:notes"/>
          <p:cNvSpPr>
            <a:spLocks noGrp="1" noRot="1" noChangeAspect="1"/>
          </p:cNvSpPr>
          <p:nvPr>
            <p:ph type="sldImg" idx="2"/>
          </p:nvPr>
        </p:nvSpPr>
        <p:spPr>
          <a:xfrm>
            <a:off x="609700" y="205725"/>
            <a:ext cx="2438400" cy="10287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 name="Google Shape;34;g348c1877644_0_16:notes"/>
          <p:cNvSpPr txBox="1">
            <a:spLocks noGrp="1"/>
          </p:cNvSpPr>
          <p:nvPr>
            <p:ph type="body" idx="1"/>
          </p:nvPr>
        </p:nvSpPr>
        <p:spPr>
          <a:xfrm>
            <a:off x="365750" y="1303000"/>
            <a:ext cx="2926200" cy="1234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is hard to read on this slide, so be sure you write down the key words to find it in the library. This is your guide to when you need to do things.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g37ca382aa6b_1_0:notes"/>
          <p:cNvSpPr>
            <a:spLocks noGrp="1" noRot="1" noChangeAspect="1"/>
          </p:cNvSpPr>
          <p:nvPr>
            <p:ph type="sldImg" idx="2"/>
          </p:nvPr>
        </p:nvSpPr>
        <p:spPr>
          <a:xfrm>
            <a:off x="609700" y="205725"/>
            <a:ext cx="2438400" cy="10287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 name="Google Shape;40;g37ca382aa6b_1_0:notes"/>
          <p:cNvSpPr txBox="1">
            <a:spLocks noGrp="1"/>
          </p:cNvSpPr>
          <p:nvPr>
            <p:ph type="body" idx="1"/>
          </p:nvPr>
        </p:nvSpPr>
        <p:spPr>
          <a:xfrm>
            <a:off x="365750" y="1303000"/>
            <a:ext cx="2926200" cy="1234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It is your responsibility to reach out to members who are being honored at Founders Day for receiving milestone anniversary recognition. Some larger groups don’t recognize their milestones at FD, but they should recognize them in some way (maybe newsletters)</a:t>
            </a:r>
            <a:endParaRPr/>
          </a:p>
          <a:p>
            <a:pPr marL="0" lvl="0" indent="0" algn="l" rtl="0">
              <a:spcBef>
                <a:spcPts val="0"/>
              </a:spcBef>
              <a:spcAft>
                <a:spcPts val="0"/>
              </a:spcAft>
              <a:buNone/>
            </a:pPr>
            <a:r>
              <a:rPr lang="en-US"/>
              <a:t>The AGE asks if you reached out to formerly involved members.  You can find that list by looking at the Previous Per Captia and Previous Local Dues payers and comparing that with members who paid this year. Reach out to those who didn’t pay this year..</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g37ca382aa6b_1_5:notes"/>
          <p:cNvSpPr>
            <a:spLocks noGrp="1" noRot="1" noChangeAspect="1"/>
          </p:cNvSpPr>
          <p:nvPr>
            <p:ph type="sldImg" idx="2"/>
          </p:nvPr>
        </p:nvSpPr>
        <p:spPr>
          <a:xfrm>
            <a:off x="609700" y="205725"/>
            <a:ext cx="2438400" cy="10287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 name="Google Shape;45;g37ca382aa6b_1_5:notes"/>
          <p:cNvSpPr txBox="1">
            <a:spLocks noGrp="1"/>
          </p:cNvSpPr>
          <p:nvPr>
            <p:ph type="body" idx="1"/>
          </p:nvPr>
        </p:nvSpPr>
        <p:spPr>
          <a:xfrm>
            <a:off x="365750" y="1303000"/>
            <a:ext cx="2926200" cy="1234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The AGE wants your group to welcome members who are new to town and new graduates. </a:t>
            </a:r>
            <a:endParaRPr/>
          </a:p>
          <a:p>
            <a:pPr marL="0" lvl="0" indent="0" algn="l" rtl="0">
              <a:spcBef>
                <a:spcPts val="0"/>
              </a:spcBef>
              <a:spcAft>
                <a:spcPts val="0"/>
              </a:spcAft>
              <a:buNone/>
            </a:pPr>
            <a:r>
              <a:rPr lang="en-US"/>
              <a:t>The AGE also asks if your group did any Individual Alumnae Awards. You can see who has received these awards in the past with the Individual alumnae awards report.</a:t>
            </a:r>
            <a:endParaRPr/>
          </a:p>
          <a:p>
            <a:pPr marL="0" lvl="0" indent="0" algn="l" rtl="0">
              <a:spcBef>
                <a:spcPts val="0"/>
              </a:spcBef>
              <a:spcAft>
                <a:spcPts val="0"/>
              </a:spcAft>
              <a:buNone/>
            </a:pPr>
            <a:r>
              <a:rPr lang="en-US"/>
              <a:t>The AGE also asks if your group did a zip code analysis. The instructions are in the library.</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g348c1877644_0_26:notes"/>
          <p:cNvSpPr>
            <a:spLocks noGrp="1" noRot="1" noChangeAspect="1"/>
          </p:cNvSpPr>
          <p:nvPr>
            <p:ph type="sldImg" idx="2"/>
          </p:nvPr>
        </p:nvSpPr>
        <p:spPr>
          <a:xfrm>
            <a:off x="609700" y="205725"/>
            <a:ext cx="2438400" cy="10287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 name="Google Shape;50;g348c1877644_0_26:notes"/>
          <p:cNvSpPr txBox="1">
            <a:spLocks noGrp="1"/>
          </p:cNvSpPr>
          <p:nvPr>
            <p:ph type="body" idx="1"/>
          </p:nvPr>
        </p:nvSpPr>
        <p:spPr>
          <a:xfrm>
            <a:off x="365750" y="1303000"/>
            <a:ext cx="2926200" cy="1234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blipFill>
          <a:blip r:embed="rId2">
            <a:alphaModFix/>
          </a:blip>
          <a:stretch>
            <a:fillRect/>
          </a:stretch>
        </a:blipFill>
        <a:effectLst/>
      </p:bgPr>
    </p:bg>
    <p:spTree>
      <p:nvGrpSpPr>
        <p:cNvPr id="1" name="Shape 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ody">
  <p:cSld name="Body">
    <p:bg>
      <p:bgPr>
        <a:blipFill>
          <a:blip r:embed="rId2">
            <a:alphaModFix/>
          </a:blip>
          <a:stretch>
            <a:fillRect/>
          </a:stretch>
        </a:blipFill>
        <a:effectLst/>
      </p:bgPr>
    </p:bg>
    <p:spTree>
      <p:nvGrpSpPr>
        <p:cNvPr id="1" name="Shape 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4">
            <a:alphaModFix/>
          </a:blip>
          <a:stretch>
            <a:fillRect/>
          </a:stretch>
        </a:blipFill>
        <a:effectLst/>
      </p:bgPr>
    </p:bg>
    <p:spTree>
      <p:nvGrpSpPr>
        <p:cNvPr id="1" name="Shape 5"/>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
        <p:cNvGrpSpPr/>
        <p:nvPr/>
      </p:nvGrpSpPr>
      <p:grpSpPr>
        <a:xfrm>
          <a:off x="0" y="0"/>
          <a:ext cx="0" cy="0"/>
          <a:chOff x="0" y="0"/>
          <a:chExt cx="0" cy="0"/>
        </a:xfrm>
      </p:grpSpPr>
      <p:sp>
        <p:nvSpPr>
          <p:cNvPr id="12" name="Google Shape;12;p1"/>
          <p:cNvSpPr/>
          <p:nvPr/>
        </p:nvSpPr>
        <p:spPr>
          <a:xfrm>
            <a:off x="762000" y="914400"/>
            <a:ext cx="2133600" cy="1651734"/>
          </a:xfrm>
          <a:prstGeom prst="rect">
            <a:avLst/>
          </a:prstGeom>
          <a:noFill/>
          <a:ln>
            <a:noFill/>
          </a:ln>
        </p:spPr>
        <p:txBody>
          <a:bodyPr spcFirstLastPara="1" wrap="square" lIns="91425" tIns="45700" rIns="91425" bIns="45700" anchor="t" anchorCtr="0">
            <a:spAutoFit/>
          </a:bodyPr>
          <a:lstStyle/>
          <a:p>
            <a:pPr marL="0" marR="0" lvl="0" indent="0" algn="ctr" rtl="0">
              <a:spcBef>
                <a:spcPts val="600"/>
              </a:spcBef>
              <a:spcAft>
                <a:spcPts val="0"/>
              </a:spcAft>
              <a:buNone/>
            </a:pPr>
            <a:r>
              <a:rPr lang="en-US" sz="2000" b="1">
                <a:solidFill>
                  <a:srgbClr val="F1B9C0"/>
                </a:solidFill>
                <a:latin typeface="Georgia"/>
                <a:ea typeface="Georgia"/>
                <a:cs typeface="Georgia"/>
                <a:sym typeface="Georgia"/>
              </a:rPr>
              <a:t>Alumnae Group Training</a:t>
            </a:r>
            <a:endParaRPr sz="2000" b="1">
              <a:solidFill>
                <a:srgbClr val="F1B9C0"/>
              </a:solidFill>
              <a:latin typeface="Georgia"/>
              <a:ea typeface="Georgia"/>
              <a:cs typeface="Georgia"/>
              <a:sym typeface="Georgia"/>
            </a:endParaRPr>
          </a:p>
          <a:p>
            <a:pPr marL="0" marR="0" lvl="0" indent="0" algn="ctr" rtl="0">
              <a:spcBef>
                <a:spcPts val="600"/>
              </a:spcBef>
              <a:spcAft>
                <a:spcPts val="0"/>
              </a:spcAft>
              <a:buNone/>
            </a:pPr>
            <a:r>
              <a:rPr lang="en-US" sz="1000" b="1">
                <a:solidFill>
                  <a:srgbClr val="F1B9C0"/>
                </a:solidFill>
                <a:latin typeface="Georgia"/>
                <a:ea typeface="Georgia"/>
                <a:cs typeface="Georgia"/>
                <a:sym typeface="Georgia"/>
              </a:rPr>
              <a:t>Membership Breakout</a:t>
            </a:r>
            <a:endParaRPr sz="1000" b="1">
              <a:solidFill>
                <a:srgbClr val="F1B9C0"/>
              </a:solidFill>
              <a:latin typeface="Georgia"/>
              <a:ea typeface="Georgia"/>
              <a:cs typeface="Georgia"/>
              <a:sym typeface="Georgia"/>
            </a:endParaRPr>
          </a:p>
          <a:p>
            <a:pPr marL="0" marR="0" lvl="0" indent="0" algn="ctr" rtl="0">
              <a:spcBef>
                <a:spcPts val="600"/>
              </a:spcBef>
              <a:spcAft>
                <a:spcPts val="0"/>
              </a:spcAft>
              <a:buNone/>
            </a:pPr>
            <a:r>
              <a:rPr lang="en-US" sz="1000" b="1">
                <a:solidFill>
                  <a:srgbClr val="F1B9C0"/>
                </a:solidFill>
                <a:latin typeface="Georgia"/>
                <a:ea typeface="Georgia"/>
                <a:cs typeface="Georgia"/>
                <a:sym typeface="Georgia"/>
              </a:rPr>
              <a:t>September, 2025</a:t>
            </a:r>
            <a:endParaRPr sz="1000" b="1">
              <a:solidFill>
                <a:srgbClr val="F1B9C0"/>
              </a:solidFill>
              <a:latin typeface="Georgia"/>
              <a:ea typeface="Georgia"/>
              <a:cs typeface="Georgia"/>
              <a:sym typeface="Georgia"/>
            </a:endParaRPr>
          </a:p>
          <a:p>
            <a:pPr marL="0" marR="0" lvl="0" indent="0" algn="ctr" rtl="0">
              <a:spcBef>
                <a:spcPts val="600"/>
              </a:spcBef>
              <a:spcAft>
                <a:spcPts val="0"/>
              </a:spcAft>
              <a:buNone/>
            </a:pPr>
            <a:endParaRPr sz="1000" b="1" i="0" u="none" strike="noStrike" cap="none">
              <a:solidFill>
                <a:srgbClr val="DC948A"/>
              </a:solidFill>
              <a:latin typeface="Arial"/>
              <a:ea typeface="Arial"/>
              <a:cs typeface="Arial"/>
              <a:sym typeface="Arial"/>
            </a:endParaRPr>
          </a:p>
        </p:txBody>
      </p:sp>
      <p:pic>
        <p:nvPicPr>
          <p:cNvPr id="13" name="Google Shape;13;p1" descr="A close up of a logo&#10;&#10;Description automatically generated"/>
          <p:cNvPicPr preferRelativeResize="0"/>
          <p:nvPr/>
        </p:nvPicPr>
        <p:blipFill rotWithShape="1">
          <a:blip r:embed="rId3">
            <a:alphaModFix/>
          </a:blip>
          <a:srcRect/>
          <a:stretch/>
        </p:blipFill>
        <p:spPr>
          <a:xfrm>
            <a:off x="1676400" y="381000"/>
            <a:ext cx="304800" cy="41477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
        <p:cNvGrpSpPr/>
        <p:nvPr/>
      </p:nvGrpSpPr>
      <p:grpSpPr>
        <a:xfrm>
          <a:off x="0" y="0"/>
          <a:ext cx="0" cy="0"/>
          <a:chOff x="0" y="0"/>
          <a:chExt cx="0" cy="0"/>
        </a:xfrm>
      </p:grpSpPr>
      <p:sp>
        <p:nvSpPr>
          <p:cNvPr id="18" name="Google Shape;18;p2"/>
          <p:cNvSpPr/>
          <p:nvPr/>
        </p:nvSpPr>
        <p:spPr>
          <a:xfrm>
            <a:off x="228600" y="304800"/>
            <a:ext cx="2209800" cy="1815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b="1">
                <a:solidFill>
                  <a:srgbClr val="DC948A"/>
                </a:solidFill>
                <a:latin typeface="Georgia"/>
                <a:ea typeface="Georgia"/>
                <a:cs typeface="Georgia"/>
                <a:sym typeface="Georgia"/>
              </a:rPr>
              <a:t>Introductions</a:t>
            </a:r>
            <a:endParaRPr/>
          </a:p>
          <a:p>
            <a:pPr marL="171450" marR="0" lvl="0" indent="-171450" algn="l" rtl="0">
              <a:lnSpc>
                <a:spcPct val="100000"/>
              </a:lnSpc>
              <a:spcBef>
                <a:spcPts val="0"/>
              </a:spcBef>
              <a:spcAft>
                <a:spcPts val="0"/>
              </a:spcAft>
              <a:buClr>
                <a:schemeClr val="dk1"/>
              </a:buClr>
              <a:buSzPts val="700"/>
              <a:buFont typeface="Noto Sans Symbols"/>
              <a:buChar char="▪"/>
            </a:pPr>
            <a:r>
              <a:rPr lang="en-US" sz="600" b="1">
                <a:solidFill>
                  <a:srgbClr val="002060"/>
                </a:solidFill>
                <a:latin typeface="Georgia"/>
                <a:ea typeface="Georgia"/>
                <a:cs typeface="Georgia"/>
                <a:sym typeface="Georgia"/>
              </a:rPr>
              <a:t>Your Facilitators are:</a:t>
            </a:r>
            <a:endParaRPr sz="600" b="1">
              <a:solidFill>
                <a:srgbClr val="002060"/>
              </a:solidFill>
              <a:latin typeface="Georgia"/>
              <a:ea typeface="Georgia"/>
              <a:cs typeface="Georgia"/>
              <a:sym typeface="Georgia"/>
            </a:endParaRPr>
          </a:p>
          <a:p>
            <a:pPr marL="0" marR="0" lvl="0" indent="0" algn="l" rtl="0">
              <a:lnSpc>
                <a:spcPct val="100000"/>
              </a:lnSpc>
              <a:spcBef>
                <a:spcPts val="0"/>
              </a:spcBef>
              <a:spcAft>
                <a:spcPts val="0"/>
              </a:spcAft>
              <a:buNone/>
            </a:pPr>
            <a:endParaRPr sz="600" b="1">
              <a:solidFill>
                <a:srgbClr val="002060"/>
              </a:solidFill>
              <a:latin typeface="Georgia"/>
              <a:ea typeface="Georgia"/>
              <a:cs typeface="Georgia"/>
              <a:sym typeface="Georgia"/>
            </a:endParaRPr>
          </a:p>
          <a:p>
            <a:pPr marL="0" marR="0" lvl="0" indent="0" algn="ctr" rtl="0">
              <a:lnSpc>
                <a:spcPct val="100000"/>
              </a:lnSpc>
              <a:spcBef>
                <a:spcPts val="0"/>
              </a:spcBef>
              <a:spcAft>
                <a:spcPts val="0"/>
              </a:spcAft>
              <a:buNone/>
            </a:pPr>
            <a:r>
              <a:rPr lang="en-US" sz="600" b="1">
                <a:solidFill>
                  <a:srgbClr val="002060"/>
                </a:solidFill>
                <a:latin typeface="Georgia"/>
                <a:ea typeface="Georgia"/>
                <a:cs typeface="Georgia"/>
                <a:sym typeface="Georgia"/>
              </a:rPr>
              <a:t>      Cathy Durano, Gamma  Upsilon-Wichita State </a:t>
            </a:r>
            <a:endParaRPr sz="600" b="1">
              <a:solidFill>
                <a:srgbClr val="002060"/>
              </a:solidFill>
              <a:latin typeface="Georgia"/>
              <a:ea typeface="Georgia"/>
              <a:cs typeface="Georgia"/>
              <a:sym typeface="Georgia"/>
            </a:endParaRPr>
          </a:p>
          <a:p>
            <a:pPr marL="0" marR="0" lvl="0" indent="0" algn="l" rtl="0">
              <a:lnSpc>
                <a:spcPct val="100000"/>
              </a:lnSpc>
              <a:spcBef>
                <a:spcPts val="0"/>
              </a:spcBef>
              <a:spcAft>
                <a:spcPts val="0"/>
              </a:spcAft>
              <a:buNone/>
            </a:pPr>
            <a:r>
              <a:rPr lang="en-US" sz="600" b="1">
                <a:solidFill>
                  <a:srgbClr val="002060"/>
                </a:solidFill>
                <a:latin typeface="Georgia"/>
                <a:ea typeface="Georgia"/>
                <a:cs typeface="Georgia"/>
                <a:sym typeface="Georgia"/>
              </a:rPr>
              <a:t>                    RAS Region 5</a:t>
            </a:r>
            <a:endParaRPr sz="600" b="1">
              <a:solidFill>
                <a:srgbClr val="002060"/>
              </a:solidFill>
              <a:latin typeface="Georgia"/>
              <a:ea typeface="Georgia"/>
              <a:cs typeface="Georgia"/>
              <a:sym typeface="Georgia"/>
            </a:endParaRPr>
          </a:p>
          <a:p>
            <a:pPr marL="0" marR="0" lvl="0" indent="0" algn="l" rtl="0">
              <a:lnSpc>
                <a:spcPct val="100000"/>
              </a:lnSpc>
              <a:spcBef>
                <a:spcPts val="0"/>
              </a:spcBef>
              <a:spcAft>
                <a:spcPts val="0"/>
              </a:spcAft>
              <a:buNone/>
            </a:pPr>
            <a:endParaRPr sz="600" b="1">
              <a:solidFill>
                <a:srgbClr val="002060"/>
              </a:solidFill>
              <a:latin typeface="Georgia"/>
              <a:ea typeface="Georgia"/>
              <a:cs typeface="Georgia"/>
              <a:sym typeface="Georgia"/>
            </a:endParaRPr>
          </a:p>
          <a:p>
            <a:pPr marL="0" marR="0" lvl="0" indent="0" algn="l" rtl="0">
              <a:lnSpc>
                <a:spcPct val="100000"/>
              </a:lnSpc>
              <a:spcBef>
                <a:spcPts val="0"/>
              </a:spcBef>
              <a:spcAft>
                <a:spcPts val="0"/>
              </a:spcAft>
              <a:buNone/>
            </a:pPr>
            <a:r>
              <a:rPr lang="en-US" sz="600" b="1">
                <a:solidFill>
                  <a:srgbClr val="002060"/>
                </a:solidFill>
                <a:latin typeface="Georgia"/>
                <a:ea typeface="Georgia"/>
                <a:cs typeface="Georgia"/>
                <a:sym typeface="Georgia"/>
              </a:rPr>
              <a:t>          Janet Hersh, Alpha Zeta-Lawrence </a:t>
            </a:r>
            <a:endParaRPr sz="600" b="1">
              <a:solidFill>
                <a:srgbClr val="002060"/>
              </a:solidFill>
              <a:latin typeface="Georgia"/>
              <a:ea typeface="Georgia"/>
              <a:cs typeface="Georgia"/>
              <a:sym typeface="Georgia"/>
            </a:endParaRPr>
          </a:p>
          <a:p>
            <a:pPr marL="0" marR="0" lvl="0" indent="0" algn="l" rtl="0">
              <a:lnSpc>
                <a:spcPct val="100000"/>
              </a:lnSpc>
              <a:spcBef>
                <a:spcPts val="0"/>
              </a:spcBef>
              <a:spcAft>
                <a:spcPts val="0"/>
              </a:spcAft>
              <a:buNone/>
            </a:pPr>
            <a:r>
              <a:rPr lang="en-US" sz="600" b="1">
                <a:solidFill>
                  <a:srgbClr val="002060"/>
                </a:solidFill>
                <a:latin typeface="Georgia"/>
                <a:ea typeface="Georgia"/>
                <a:cs typeface="Georgia"/>
                <a:sym typeface="Georgia"/>
              </a:rPr>
              <a:t>                     RAS Region 3</a:t>
            </a:r>
            <a:endParaRPr sz="600" b="1">
              <a:solidFill>
                <a:srgbClr val="002060"/>
              </a:solidFill>
              <a:latin typeface="Georgia"/>
              <a:ea typeface="Georgia"/>
              <a:cs typeface="Georgia"/>
              <a:sym typeface="Georgia"/>
            </a:endParaRPr>
          </a:p>
          <a:p>
            <a:pPr marL="0" marR="0" lvl="0" indent="0" algn="l" rtl="0">
              <a:lnSpc>
                <a:spcPct val="100000"/>
              </a:lnSpc>
              <a:spcBef>
                <a:spcPts val="0"/>
              </a:spcBef>
              <a:spcAft>
                <a:spcPts val="0"/>
              </a:spcAft>
              <a:buNone/>
            </a:pPr>
            <a:endParaRPr sz="600" b="1">
              <a:solidFill>
                <a:srgbClr val="002060"/>
              </a:solidFill>
              <a:latin typeface="Georgia"/>
              <a:ea typeface="Georgia"/>
              <a:cs typeface="Georgia"/>
              <a:sym typeface="Georgia"/>
            </a:endParaRPr>
          </a:p>
          <a:p>
            <a:pPr marL="0" lvl="0" indent="0" algn="l" rtl="0">
              <a:spcBef>
                <a:spcPts val="600"/>
              </a:spcBef>
              <a:spcAft>
                <a:spcPts val="0"/>
              </a:spcAft>
              <a:buClr>
                <a:srgbClr val="000000"/>
              </a:buClr>
              <a:buSzPts val="600"/>
              <a:buFont typeface="Arial"/>
              <a:buNone/>
            </a:pPr>
            <a:r>
              <a:rPr lang="en-US" sz="600" b="1">
                <a:solidFill>
                  <a:srgbClr val="002060"/>
                </a:solidFill>
                <a:latin typeface="Georgia"/>
                <a:ea typeface="Georgia"/>
                <a:cs typeface="Georgia"/>
                <a:sym typeface="Georgia"/>
              </a:rPr>
              <a:t>PLEASE SHARE YOUR…</a:t>
            </a:r>
            <a:endParaRPr/>
          </a:p>
          <a:p>
            <a:pPr marL="171450" lvl="0" indent="-171450" algn="l" rtl="0">
              <a:spcBef>
                <a:spcPts val="200"/>
              </a:spcBef>
              <a:spcAft>
                <a:spcPts val="0"/>
              </a:spcAft>
              <a:buClr>
                <a:schemeClr val="dk1"/>
              </a:buClr>
              <a:buSzPts val="700"/>
              <a:buFont typeface="Noto Sans Symbols"/>
              <a:buChar char="▪"/>
            </a:pPr>
            <a:r>
              <a:rPr lang="en-US" sz="700">
                <a:solidFill>
                  <a:schemeClr val="dk1"/>
                </a:solidFill>
              </a:rPr>
              <a:t>Name</a:t>
            </a:r>
            <a:endParaRPr/>
          </a:p>
          <a:p>
            <a:pPr marL="171450" lvl="0" indent="-171450" algn="l" rtl="0">
              <a:spcBef>
                <a:spcPts val="0"/>
              </a:spcBef>
              <a:spcAft>
                <a:spcPts val="0"/>
              </a:spcAft>
              <a:buClr>
                <a:schemeClr val="dk1"/>
              </a:buClr>
              <a:buSzPts val="700"/>
              <a:buFont typeface="Noto Sans Symbols"/>
              <a:buChar char="▪"/>
            </a:pPr>
            <a:r>
              <a:rPr lang="en-US" sz="700">
                <a:solidFill>
                  <a:schemeClr val="dk1"/>
                </a:solidFill>
              </a:rPr>
              <a:t>Chapter of Initiation</a:t>
            </a:r>
            <a:endParaRPr/>
          </a:p>
          <a:p>
            <a:pPr marL="171450" lvl="0" indent="-171450" algn="l" rtl="0">
              <a:spcBef>
                <a:spcPts val="0"/>
              </a:spcBef>
              <a:spcAft>
                <a:spcPts val="0"/>
              </a:spcAft>
              <a:buClr>
                <a:schemeClr val="dk1"/>
              </a:buClr>
              <a:buSzPts val="700"/>
              <a:buFont typeface="Noto Sans Symbols"/>
              <a:buChar char="▪"/>
            </a:pPr>
            <a:r>
              <a:rPr lang="en-US" sz="700">
                <a:solidFill>
                  <a:schemeClr val="dk1"/>
                </a:solidFill>
              </a:rPr>
              <a:t>Alumnae Chapter &amp; Region</a:t>
            </a:r>
            <a:endParaRPr/>
          </a:p>
          <a:p>
            <a:pPr marL="171450" lvl="0" indent="-127000" algn="l" rtl="0">
              <a:spcBef>
                <a:spcPts val="0"/>
              </a:spcBef>
              <a:spcAft>
                <a:spcPts val="0"/>
              </a:spcAft>
              <a:buClr>
                <a:schemeClr val="dk1"/>
              </a:buClr>
              <a:buSzPts val="700"/>
              <a:buFont typeface="Noto Sans Symbols"/>
              <a:buNone/>
            </a:pPr>
            <a:endParaRPr sz="700">
              <a:solidFill>
                <a:schemeClr val="dk1"/>
              </a:solidFill>
            </a:endParaRPr>
          </a:p>
          <a:p>
            <a:pPr marL="0" marR="0" lvl="0" indent="0" algn="l" rtl="0">
              <a:lnSpc>
                <a:spcPct val="100000"/>
              </a:lnSpc>
              <a:spcBef>
                <a:spcPts val="0"/>
              </a:spcBef>
              <a:spcAft>
                <a:spcPts val="0"/>
              </a:spcAft>
              <a:buNone/>
            </a:pPr>
            <a:endParaRPr sz="600" b="1">
              <a:solidFill>
                <a:srgbClr val="002060"/>
              </a:solidFill>
              <a:latin typeface="Georgia"/>
              <a:ea typeface="Georgia"/>
              <a:cs typeface="Georgia"/>
              <a:sym typeface="Georgia"/>
            </a:endParaRPr>
          </a:p>
        </p:txBody>
      </p:sp>
      <p:sp>
        <p:nvSpPr>
          <p:cNvPr id="19" name="Google Shape;19;p2"/>
          <p:cNvSpPr txBox="1"/>
          <p:nvPr/>
        </p:nvSpPr>
        <p:spPr>
          <a:xfrm>
            <a:off x="2482850" y="685800"/>
            <a:ext cx="914400" cy="1015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002060"/>
                </a:solidFill>
                <a:latin typeface="Impact"/>
                <a:ea typeface="Impact"/>
                <a:cs typeface="Impact"/>
                <a:sym typeface="Impact"/>
              </a:rPr>
              <a:t>You have not found your last DG best friend!</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
        <p:cNvGrpSpPr/>
        <p:nvPr/>
      </p:nvGrpSpPr>
      <p:grpSpPr>
        <a:xfrm>
          <a:off x="0" y="0"/>
          <a:ext cx="0" cy="0"/>
          <a:chOff x="0" y="0"/>
          <a:chExt cx="0" cy="0"/>
        </a:xfrm>
      </p:grpSpPr>
      <p:sp>
        <p:nvSpPr>
          <p:cNvPr id="24" name="Google Shape;24;g348c1877644_0_0"/>
          <p:cNvSpPr txBox="1"/>
          <p:nvPr/>
        </p:nvSpPr>
        <p:spPr>
          <a:xfrm>
            <a:off x="328800" y="252425"/>
            <a:ext cx="30000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200" b="1">
                <a:solidFill>
                  <a:srgbClr val="DC948A"/>
                </a:solidFill>
                <a:latin typeface="Georgia"/>
                <a:ea typeface="Georgia"/>
                <a:cs typeface="Georgia"/>
                <a:sym typeface="Georgia"/>
              </a:rPr>
              <a:t>Membership Core Responsibilities:</a:t>
            </a:r>
            <a:endParaRPr sz="1200" b="1">
              <a:solidFill>
                <a:srgbClr val="DC948A"/>
              </a:solidFill>
              <a:latin typeface="Georgia"/>
              <a:ea typeface="Georgia"/>
              <a:cs typeface="Georgia"/>
              <a:sym typeface="Georgia"/>
            </a:endParaRPr>
          </a:p>
        </p:txBody>
      </p:sp>
      <p:sp>
        <p:nvSpPr>
          <p:cNvPr id="25" name="Google Shape;25;g348c1877644_0_0"/>
          <p:cNvSpPr txBox="1"/>
          <p:nvPr/>
        </p:nvSpPr>
        <p:spPr>
          <a:xfrm>
            <a:off x="328800" y="496200"/>
            <a:ext cx="3000000" cy="2318700"/>
          </a:xfrm>
          <a:prstGeom prst="rect">
            <a:avLst/>
          </a:prstGeom>
          <a:noFill/>
          <a:ln>
            <a:noFill/>
          </a:ln>
        </p:spPr>
        <p:txBody>
          <a:bodyPr spcFirstLastPara="1" wrap="square" lIns="91425" tIns="91425" rIns="91425" bIns="91425" anchor="t" anchorCtr="0">
            <a:spAutoFit/>
          </a:bodyPr>
          <a:lstStyle/>
          <a:p>
            <a:pPr marL="171450" lvl="0" indent="-215900" algn="l" rtl="0">
              <a:spcBef>
                <a:spcPts val="0"/>
              </a:spcBef>
              <a:spcAft>
                <a:spcPts val="0"/>
              </a:spcAft>
              <a:buClr>
                <a:schemeClr val="dk1"/>
              </a:buClr>
              <a:buSzPts val="1400"/>
              <a:buFont typeface="Noto Sans Symbols"/>
              <a:buChar char="▪"/>
            </a:pPr>
            <a:r>
              <a:rPr lang="en-US" b="1">
                <a:solidFill>
                  <a:srgbClr val="002060"/>
                </a:solidFill>
                <a:latin typeface="Georgia"/>
                <a:ea typeface="Georgia"/>
                <a:cs typeface="Georgia"/>
                <a:sym typeface="Georgia"/>
              </a:rPr>
              <a:t>You are the Recruitment Chair</a:t>
            </a:r>
            <a:endParaRPr b="1">
              <a:solidFill>
                <a:srgbClr val="002060"/>
              </a:solidFill>
              <a:latin typeface="Georgia"/>
              <a:ea typeface="Georgia"/>
              <a:cs typeface="Georgia"/>
              <a:sym typeface="Georgia"/>
            </a:endParaRPr>
          </a:p>
          <a:p>
            <a:pPr marL="457200" lvl="0" indent="0" algn="l" rtl="0">
              <a:lnSpc>
                <a:spcPct val="115000"/>
              </a:lnSpc>
              <a:spcBef>
                <a:spcPts val="1200"/>
              </a:spcBef>
              <a:spcAft>
                <a:spcPts val="0"/>
              </a:spcAft>
              <a:buNone/>
            </a:pPr>
            <a:r>
              <a:rPr lang="en-US" sz="1000">
                <a:latin typeface="Georgia"/>
                <a:ea typeface="Georgia"/>
                <a:cs typeface="Georgia"/>
                <a:sym typeface="Georgia"/>
              </a:rPr>
              <a:t>Have the required number of local dues paid members annually:</a:t>
            </a:r>
            <a:endParaRPr sz="1000">
              <a:latin typeface="Georgia"/>
              <a:ea typeface="Georgia"/>
              <a:cs typeface="Georgia"/>
              <a:sym typeface="Georgia"/>
            </a:endParaRPr>
          </a:p>
          <a:p>
            <a:pPr marL="457200" lvl="0" indent="0" algn="l" rtl="0">
              <a:lnSpc>
                <a:spcPct val="115000"/>
              </a:lnSpc>
              <a:spcBef>
                <a:spcPts val="1200"/>
              </a:spcBef>
              <a:spcAft>
                <a:spcPts val="0"/>
              </a:spcAft>
              <a:buNone/>
            </a:pPr>
            <a:r>
              <a:rPr lang="en-US" sz="1000">
                <a:latin typeface="Georgia"/>
                <a:ea typeface="Georgia"/>
                <a:cs typeface="Georgia"/>
                <a:sym typeface="Georgia"/>
              </a:rPr>
              <a:t>Alumnae Chapters need 20 or more members</a:t>
            </a:r>
            <a:endParaRPr sz="1000">
              <a:latin typeface="Georgia"/>
              <a:ea typeface="Georgia"/>
              <a:cs typeface="Georgia"/>
              <a:sym typeface="Georgia"/>
            </a:endParaRPr>
          </a:p>
          <a:p>
            <a:pPr marL="457200" lvl="0" indent="0" algn="l" rtl="0">
              <a:lnSpc>
                <a:spcPct val="115000"/>
              </a:lnSpc>
              <a:spcBef>
                <a:spcPts val="1200"/>
              </a:spcBef>
              <a:spcAft>
                <a:spcPts val="0"/>
              </a:spcAft>
              <a:buNone/>
            </a:pPr>
            <a:r>
              <a:rPr lang="en-US" sz="1000">
                <a:latin typeface="Georgia"/>
                <a:ea typeface="Georgia"/>
                <a:cs typeface="Georgia"/>
                <a:sym typeface="Georgia"/>
              </a:rPr>
              <a:t>Associations need 10 or more members.                       </a:t>
            </a:r>
            <a:r>
              <a:rPr lang="en-US" sz="1100">
                <a:latin typeface="Georgia"/>
                <a:ea typeface="Georgia"/>
                <a:cs typeface="Georgia"/>
                <a:sym typeface="Georgia"/>
              </a:rPr>
              <a:t>                                               </a:t>
            </a:r>
            <a:endParaRPr sz="1100">
              <a:latin typeface="Georgia"/>
              <a:ea typeface="Georgia"/>
              <a:cs typeface="Georgia"/>
              <a:sym typeface="Georgia"/>
            </a:endParaRPr>
          </a:p>
          <a:p>
            <a:pPr marL="0" lvl="0" indent="0" algn="l" rtl="0">
              <a:spcBef>
                <a:spcPts val="1200"/>
              </a:spcBef>
              <a:spcAft>
                <a:spcPts val="0"/>
              </a:spcAft>
              <a:buNone/>
            </a:pPr>
            <a:endParaRPr sz="600" b="1">
              <a:solidFill>
                <a:srgbClr val="002060"/>
              </a:solidFill>
              <a:latin typeface="Georgia"/>
              <a:ea typeface="Georgia"/>
              <a:cs typeface="Georgia"/>
              <a:sym typeface="Georgia"/>
            </a:endParaRPr>
          </a:p>
          <a:p>
            <a:pPr marL="0" lvl="0" indent="0" algn="ctr" rtl="0">
              <a:spcBef>
                <a:spcPts val="0"/>
              </a:spcBef>
              <a:spcAft>
                <a:spcPts val="0"/>
              </a:spcAft>
              <a:buNone/>
            </a:pPr>
            <a:r>
              <a:rPr lang="en-US" sz="600" b="1">
                <a:solidFill>
                  <a:srgbClr val="002060"/>
                </a:solidFill>
                <a:latin typeface="Georgia"/>
                <a:ea typeface="Georgia"/>
                <a:cs typeface="Georgia"/>
                <a:sym typeface="Georgia"/>
              </a:rPr>
              <a:t>  </a:t>
            </a:r>
            <a:endParaRPr sz="600" b="1">
              <a:solidFill>
                <a:srgbClr val="002060"/>
              </a:solidFill>
              <a:latin typeface="Georgia"/>
              <a:ea typeface="Georgia"/>
              <a:cs typeface="Georgia"/>
              <a:sym typeface="Georgi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sp>
        <p:nvSpPr>
          <p:cNvPr id="30" name="Google Shape;30;g37c22568aef_0_3"/>
          <p:cNvSpPr txBox="1"/>
          <p:nvPr/>
        </p:nvSpPr>
        <p:spPr>
          <a:xfrm>
            <a:off x="226150" y="252425"/>
            <a:ext cx="30000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200" b="1">
                <a:solidFill>
                  <a:srgbClr val="DC948A"/>
                </a:solidFill>
                <a:latin typeface="Georgia"/>
                <a:ea typeface="Georgia"/>
                <a:cs typeface="Georgia"/>
                <a:sym typeface="Georgia"/>
              </a:rPr>
              <a:t>How do you get members to pay their dues?</a:t>
            </a:r>
            <a:endParaRPr sz="1200" b="1">
              <a:solidFill>
                <a:srgbClr val="DC948A"/>
              </a:solidFill>
              <a:latin typeface="Georgia"/>
              <a:ea typeface="Georgia"/>
              <a:cs typeface="Georgia"/>
              <a:sym typeface="Georgia"/>
            </a:endParaRPr>
          </a:p>
        </p:txBody>
      </p:sp>
      <p:sp>
        <p:nvSpPr>
          <p:cNvPr id="31" name="Google Shape;31;g37c22568aef_0_3"/>
          <p:cNvSpPr txBox="1"/>
          <p:nvPr/>
        </p:nvSpPr>
        <p:spPr>
          <a:xfrm>
            <a:off x="226150" y="553250"/>
            <a:ext cx="3000000" cy="30270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b="1">
              <a:solidFill>
                <a:srgbClr val="002060"/>
              </a:solidFill>
              <a:latin typeface="Georgia"/>
              <a:ea typeface="Georgia"/>
              <a:cs typeface="Georgia"/>
              <a:sym typeface="Georgia"/>
            </a:endParaRPr>
          </a:p>
          <a:p>
            <a:pPr marL="457200" lvl="0" indent="-317500" algn="l" rtl="0">
              <a:spcBef>
                <a:spcPts val="0"/>
              </a:spcBef>
              <a:spcAft>
                <a:spcPts val="0"/>
              </a:spcAft>
              <a:buClr>
                <a:srgbClr val="002060"/>
              </a:buClr>
              <a:buSzPts val="1400"/>
              <a:buFont typeface="Georgia"/>
              <a:buChar char="▪"/>
            </a:pPr>
            <a:r>
              <a:rPr lang="en-US" b="1">
                <a:solidFill>
                  <a:srgbClr val="002060"/>
                </a:solidFill>
                <a:latin typeface="Georgia"/>
                <a:ea typeface="Georgia"/>
                <a:cs typeface="Georgia"/>
                <a:sym typeface="Georgia"/>
              </a:rPr>
              <a:t>How do you communicate with members?</a:t>
            </a:r>
            <a:endParaRPr b="1">
              <a:solidFill>
                <a:srgbClr val="002060"/>
              </a:solidFill>
              <a:latin typeface="Georgia"/>
              <a:ea typeface="Georgia"/>
              <a:cs typeface="Georgia"/>
              <a:sym typeface="Georgia"/>
            </a:endParaRPr>
          </a:p>
          <a:p>
            <a:pPr marL="457200" lvl="0" indent="-317500" algn="l" rtl="0">
              <a:spcBef>
                <a:spcPts val="0"/>
              </a:spcBef>
              <a:spcAft>
                <a:spcPts val="0"/>
              </a:spcAft>
              <a:buClr>
                <a:srgbClr val="002060"/>
              </a:buClr>
              <a:buSzPts val="1400"/>
              <a:buFont typeface="Georgia"/>
              <a:buChar char="▪"/>
            </a:pPr>
            <a:r>
              <a:rPr lang="en-US" b="1">
                <a:solidFill>
                  <a:srgbClr val="002060"/>
                </a:solidFill>
                <a:latin typeface="Georgia"/>
                <a:ea typeface="Georgia"/>
                <a:cs typeface="Georgia"/>
                <a:sym typeface="Georgia"/>
              </a:rPr>
              <a:t>Which members do you communicate with?</a:t>
            </a:r>
            <a:endParaRPr b="1">
              <a:solidFill>
                <a:srgbClr val="002060"/>
              </a:solidFill>
              <a:latin typeface="Georgia"/>
              <a:ea typeface="Georgia"/>
              <a:cs typeface="Georgia"/>
              <a:sym typeface="Georgia"/>
            </a:endParaRPr>
          </a:p>
          <a:p>
            <a:pPr marL="457200" lvl="0" indent="-317500" algn="l" rtl="0">
              <a:spcBef>
                <a:spcPts val="0"/>
              </a:spcBef>
              <a:spcAft>
                <a:spcPts val="0"/>
              </a:spcAft>
              <a:buClr>
                <a:srgbClr val="002060"/>
              </a:buClr>
              <a:buSzPts val="1400"/>
              <a:buFont typeface="Georgia"/>
              <a:buChar char="▪"/>
            </a:pPr>
            <a:r>
              <a:rPr lang="en-US" b="1">
                <a:solidFill>
                  <a:srgbClr val="002060"/>
                </a:solidFill>
                <a:latin typeface="Georgia"/>
                <a:ea typeface="Georgia"/>
                <a:cs typeface="Georgia"/>
                <a:sym typeface="Georgia"/>
              </a:rPr>
              <a:t>How often are you talking about paying dues?</a:t>
            </a:r>
            <a:endParaRPr b="1">
              <a:solidFill>
                <a:srgbClr val="002060"/>
              </a:solidFill>
              <a:latin typeface="Georgia"/>
              <a:ea typeface="Georgia"/>
              <a:cs typeface="Georgia"/>
              <a:sym typeface="Georgia"/>
            </a:endParaRPr>
          </a:p>
          <a:p>
            <a:pPr marL="457200" lvl="0" indent="0" algn="l" rtl="0">
              <a:spcBef>
                <a:spcPts val="0"/>
              </a:spcBef>
              <a:spcAft>
                <a:spcPts val="0"/>
              </a:spcAft>
              <a:buNone/>
            </a:pPr>
            <a:endParaRPr b="1">
              <a:solidFill>
                <a:srgbClr val="002060"/>
              </a:solidFill>
              <a:latin typeface="Georgia"/>
              <a:ea typeface="Georgia"/>
              <a:cs typeface="Georgia"/>
              <a:sym typeface="Georgia"/>
            </a:endParaRPr>
          </a:p>
          <a:p>
            <a:pPr marL="457200" lvl="0" indent="0" algn="l" rtl="0">
              <a:spcBef>
                <a:spcPts val="0"/>
              </a:spcBef>
              <a:spcAft>
                <a:spcPts val="0"/>
              </a:spcAft>
              <a:buNone/>
            </a:pPr>
            <a:endParaRPr b="1">
              <a:solidFill>
                <a:srgbClr val="002060"/>
              </a:solidFill>
              <a:latin typeface="Georgia"/>
              <a:ea typeface="Georgia"/>
              <a:cs typeface="Georgia"/>
              <a:sym typeface="Georgia"/>
            </a:endParaRPr>
          </a:p>
          <a:p>
            <a:pPr marL="457200" lvl="0" indent="0" algn="l" rtl="0">
              <a:lnSpc>
                <a:spcPct val="115000"/>
              </a:lnSpc>
              <a:spcBef>
                <a:spcPts val="1200"/>
              </a:spcBef>
              <a:spcAft>
                <a:spcPts val="0"/>
              </a:spcAft>
              <a:buNone/>
            </a:pPr>
            <a:r>
              <a:rPr lang="en-US" sz="1000">
                <a:latin typeface="Georgia"/>
                <a:ea typeface="Georgia"/>
                <a:cs typeface="Georgia"/>
                <a:sym typeface="Georgia"/>
              </a:rPr>
              <a:t>                     </a:t>
            </a:r>
            <a:r>
              <a:rPr lang="en-US" sz="1100">
                <a:latin typeface="Georgia"/>
                <a:ea typeface="Georgia"/>
                <a:cs typeface="Georgia"/>
                <a:sym typeface="Georgia"/>
              </a:rPr>
              <a:t>                                               </a:t>
            </a:r>
            <a:endParaRPr sz="1100">
              <a:latin typeface="Georgia"/>
              <a:ea typeface="Georgia"/>
              <a:cs typeface="Georgia"/>
              <a:sym typeface="Georgia"/>
            </a:endParaRPr>
          </a:p>
          <a:p>
            <a:pPr marL="0" lvl="0" indent="0" algn="l" rtl="0">
              <a:spcBef>
                <a:spcPts val="1200"/>
              </a:spcBef>
              <a:spcAft>
                <a:spcPts val="0"/>
              </a:spcAft>
              <a:buNone/>
            </a:pPr>
            <a:endParaRPr sz="600" b="1">
              <a:solidFill>
                <a:srgbClr val="002060"/>
              </a:solidFill>
              <a:latin typeface="Georgia"/>
              <a:ea typeface="Georgia"/>
              <a:cs typeface="Georgia"/>
              <a:sym typeface="Georgia"/>
            </a:endParaRPr>
          </a:p>
          <a:p>
            <a:pPr marL="0" lvl="0" indent="0" algn="ctr" rtl="0">
              <a:spcBef>
                <a:spcPts val="0"/>
              </a:spcBef>
              <a:spcAft>
                <a:spcPts val="0"/>
              </a:spcAft>
              <a:buNone/>
            </a:pPr>
            <a:r>
              <a:rPr lang="en-US" sz="600" b="1">
                <a:solidFill>
                  <a:srgbClr val="002060"/>
                </a:solidFill>
                <a:latin typeface="Georgia"/>
                <a:ea typeface="Georgia"/>
                <a:cs typeface="Georgia"/>
                <a:sym typeface="Georgia"/>
              </a:rPr>
              <a:t>  </a:t>
            </a:r>
            <a:endParaRPr sz="600" b="1">
              <a:solidFill>
                <a:srgbClr val="002060"/>
              </a:solidFill>
              <a:latin typeface="Georgia"/>
              <a:ea typeface="Georgia"/>
              <a:cs typeface="Georgia"/>
              <a:sym typeface="Georgi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Google Shape;36;g348c1877644_0_16"/>
          <p:cNvSpPr txBox="1"/>
          <p:nvPr/>
        </p:nvSpPr>
        <p:spPr>
          <a:xfrm>
            <a:off x="354450" y="120875"/>
            <a:ext cx="2576100" cy="892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t>Resources: </a:t>
            </a:r>
            <a:r>
              <a:rPr lang="en-US" sz="1000"/>
              <a:t>This calendar with links can be found in the DG library using keywords “2025-26 Alumnae Officer Navigation Guide.”</a:t>
            </a:r>
            <a:endParaRPr sz="1000"/>
          </a:p>
        </p:txBody>
      </p:sp>
      <p:pic>
        <p:nvPicPr>
          <p:cNvPr id="37" name="Google Shape;37;g348c1877644_0_16" title="Membership Officer Guide.png"/>
          <p:cNvPicPr preferRelativeResize="0"/>
          <p:nvPr/>
        </p:nvPicPr>
        <p:blipFill>
          <a:blip r:embed="rId3">
            <a:alphaModFix/>
          </a:blip>
          <a:stretch>
            <a:fillRect/>
          </a:stretch>
        </p:blipFill>
        <p:spPr>
          <a:xfrm>
            <a:off x="785150" y="948675"/>
            <a:ext cx="2243589" cy="17324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Google Shape;42;g37ca382aa6b_1_0"/>
          <p:cNvSpPr txBox="1"/>
          <p:nvPr/>
        </p:nvSpPr>
        <p:spPr>
          <a:xfrm>
            <a:off x="149400" y="119775"/>
            <a:ext cx="3404700" cy="2401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t>Anchorbase:</a:t>
            </a:r>
            <a:r>
              <a:rPr lang="en-US" sz="1200"/>
              <a:t> You can find many helpful reports </a:t>
            </a:r>
            <a:r>
              <a:rPr lang="en-US" sz="1600"/>
              <a:t> </a:t>
            </a:r>
            <a:endParaRPr sz="1600"/>
          </a:p>
          <a:p>
            <a:pPr marL="457200" lvl="0" indent="-317500" algn="l" rtl="0">
              <a:spcBef>
                <a:spcPts val="0"/>
              </a:spcBef>
              <a:spcAft>
                <a:spcPts val="0"/>
              </a:spcAft>
              <a:buClr>
                <a:srgbClr val="002060"/>
              </a:buClr>
              <a:buSzPts val="1400"/>
              <a:buFont typeface="Georgia"/>
              <a:buChar char="▪"/>
            </a:pPr>
            <a:r>
              <a:rPr lang="en-US" b="1">
                <a:solidFill>
                  <a:srgbClr val="002060"/>
                </a:solidFill>
                <a:latin typeface="Georgia"/>
                <a:ea typeface="Georgia"/>
                <a:cs typeface="Georgia"/>
                <a:sym typeface="Georgia"/>
              </a:rPr>
              <a:t>Awards&gt;Reports&gt;Milestone Anniversaries</a:t>
            </a:r>
            <a:endParaRPr b="1">
              <a:solidFill>
                <a:srgbClr val="002060"/>
              </a:solidFill>
              <a:latin typeface="Georgia"/>
              <a:ea typeface="Georgia"/>
              <a:cs typeface="Georgia"/>
              <a:sym typeface="Georgia"/>
            </a:endParaRPr>
          </a:p>
          <a:p>
            <a:pPr marL="457200" lvl="0" indent="-317500" algn="l" rtl="0">
              <a:spcBef>
                <a:spcPts val="0"/>
              </a:spcBef>
              <a:spcAft>
                <a:spcPts val="0"/>
              </a:spcAft>
              <a:buClr>
                <a:srgbClr val="002060"/>
              </a:buClr>
              <a:buSzPts val="1400"/>
              <a:buFont typeface="Georgia"/>
              <a:buChar char="▪"/>
            </a:pPr>
            <a:r>
              <a:rPr lang="en-US" b="1">
                <a:solidFill>
                  <a:srgbClr val="002060"/>
                </a:solidFill>
                <a:latin typeface="Georgia"/>
                <a:ea typeface="Georgia"/>
                <a:cs typeface="Georgia"/>
                <a:sym typeface="Georgia"/>
              </a:rPr>
              <a:t>Finance&gt;Reports&gt;Current Year Local Dues</a:t>
            </a:r>
            <a:endParaRPr b="1">
              <a:solidFill>
                <a:srgbClr val="002060"/>
              </a:solidFill>
              <a:latin typeface="Georgia"/>
              <a:ea typeface="Georgia"/>
              <a:cs typeface="Georgia"/>
              <a:sym typeface="Georgia"/>
            </a:endParaRPr>
          </a:p>
          <a:p>
            <a:pPr marL="457200" lvl="0" indent="-317500" algn="l" rtl="0">
              <a:spcBef>
                <a:spcPts val="0"/>
              </a:spcBef>
              <a:spcAft>
                <a:spcPts val="0"/>
              </a:spcAft>
              <a:buClr>
                <a:srgbClr val="002060"/>
              </a:buClr>
              <a:buSzPts val="1400"/>
              <a:buFont typeface="Georgia"/>
              <a:buChar char="▪"/>
            </a:pPr>
            <a:r>
              <a:rPr lang="en-US" b="1">
                <a:solidFill>
                  <a:srgbClr val="002060"/>
                </a:solidFill>
                <a:latin typeface="Georgia"/>
                <a:ea typeface="Georgia"/>
                <a:cs typeface="Georgia"/>
                <a:sym typeface="Georgia"/>
              </a:rPr>
              <a:t>Finance&gt;Reports&gt;Current Year Per Capita Dues</a:t>
            </a:r>
            <a:endParaRPr b="1">
              <a:solidFill>
                <a:srgbClr val="002060"/>
              </a:solidFill>
              <a:latin typeface="Georgia"/>
              <a:ea typeface="Georgia"/>
              <a:cs typeface="Georgia"/>
              <a:sym typeface="Georgia"/>
            </a:endParaRPr>
          </a:p>
          <a:p>
            <a:pPr marL="457200" lvl="0" indent="-317500" algn="l" rtl="0">
              <a:spcBef>
                <a:spcPts val="0"/>
              </a:spcBef>
              <a:spcAft>
                <a:spcPts val="0"/>
              </a:spcAft>
              <a:buClr>
                <a:srgbClr val="002060"/>
              </a:buClr>
              <a:buSzPts val="1400"/>
              <a:buFont typeface="Georgia"/>
              <a:buChar char="▪"/>
            </a:pPr>
            <a:r>
              <a:rPr lang="en-US" b="1">
                <a:solidFill>
                  <a:srgbClr val="002060"/>
                </a:solidFill>
                <a:latin typeface="Georgia"/>
                <a:ea typeface="Georgia"/>
                <a:cs typeface="Georgia"/>
                <a:sym typeface="Georgia"/>
              </a:rPr>
              <a:t>Finance&gt;Reports&gt;Previous Year Per Capita or Local Dues</a:t>
            </a:r>
            <a:endParaRPr b="1">
              <a:solidFill>
                <a:srgbClr val="002060"/>
              </a:solidFill>
              <a:latin typeface="Georgia"/>
              <a:ea typeface="Georgia"/>
              <a:cs typeface="Georgia"/>
              <a:sym typeface="Georgi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g37ca382aa6b_1_5"/>
          <p:cNvSpPr txBox="1"/>
          <p:nvPr/>
        </p:nvSpPr>
        <p:spPr>
          <a:xfrm>
            <a:off x="231300" y="218775"/>
            <a:ext cx="3195000" cy="2401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600"/>
              <a:t>Anchorbase:</a:t>
            </a:r>
            <a:r>
              <a:rPr lang="en-US" sz="1200"/>
              <a:t> You can find many helpful reports </a:t>
            </a:r>
            <a:r>
              <a:rPr lang="en-US" sz="1600"/>
              <a:t> </a:t>
            </a:r>
            <a:endParaRPr sz="1600"/>
          </a:p>
          <a:p>
            <a:pPr marL="457200" lvl="0" indent="-304800" algn="l" rtl="0">
              <a:spcBef>
                <a:spcPts val="0"/>
              </a:spcBef>
              <a:spcAft>
                <a:spcPts val="0"/>
              </a:spcAft>
              <a:buClr>
                <a:srgbClr val="002060"/>
              </a:buClr>
              <a:buSzPts val="1200"/>
              <a:buFont typeface="Georgia"/>
              <a:buChar char="▪"/>
            </a:pPr>
            <a:r>
              <a:rPr lang="en-US" sz="1200" b="1">
                <a:solidFill>
                  <a:srgbClr val="002060"/>
                </a:solidFill>
                <a:latin typeface="Georgia"/>
                <a:ea typeface="Georgia"/>
                <a:cs typeface="Georgia"/>
                <a:sym typeface="Georgia"/>
              </a:rPr>
              <a:t>Roster&gt;Reports&gt;DGs New to Town</a:t>
            </a:r>
            <a:endParaRPr sz="1200" b="1">
              <a:solidFill>
                <a:srgbClr val="002060"/>
              </a:solidFill>
              <a:latin typeface="Georgia"/>
              <a:ea typeface="Georgia"/>
              <a:cs typeface="Georgia"/>
              <a:sym typeface="Georgia"/>
            </a:endParaRPr>
          </a:p>
          <a:p>
            <a:pPr marL="457200" lvl="0" indent="-304800" algn="l" rtl="0">
              <a:spcBef>
                <a:spcPts val="0"/>
              </a:spcBef>
              <a:spcAft>
                <a:spcPts val="0"/>
              </a:spcAft>
              <a:buClr>
                <a:srgbClr val="002060"/>
              </a:buClr>
              <a:buSzPts val="1200"/>
              <a:buFont typeface="Georgia"/>
              <a:buChar char="▪"/>
            </a:pPr>
            <a:r>
              <a:rPr lang="en-US" sz="1200" b="1">
                <a:solidFill>
                  <a:srgbClr val="002060"/>
                </a:solidFill>
                <a:latin typeface="Georgia"/>
                <a:ea typeface="Georgia"/>
                <a:cs typeface="Georgia"/>
                <a:sym typeface="Georgia"/>
              </a:rPr>
              <a:t>Awards&gt;Reports&gt;Individual Alumnae Awards History</a:t>
            </a:r>
            <a:endParaRPr sz="1200" b="1">
              <a:solidFill>
                <a:srgbClr val="002060"/>
              </a:solidFill>
              <a:latin typeface="Georgia"/>
              <a:ea typeface="Georgia"/>
              <a:cs typeface="Georgia"/>
              <a:sym typeface="Georgia"/>
            </a:endParaRPr>
          </a:p>
          <a:p>
            <a:pPr marL="0" lvl="0" indent="0" algn="l" rtl="0">
              <a:spcBef>
                <a:spcPts val="0"/>
              </a:spcBef>
              <a:spcAft>
                <a:spcPts val="0"/>
              </a:spcAft>
              <a:buNone/>
            </a:pPr>
            <a:r>
              <a:rPr lang="en-US" sz="1600"/>
              <a:t>Library:</a:t>
            </a:r>
            <a:r>
              <a:rPr lang="en-US" sz="1200"/>
              <a:t> This document will help you make sure your group’s roster contains all the zip codes that go with your area.</a:t>
            </a:r>
            <a:endParaRPr sz="1600"/>
          </a:p>
          <a:p>
            <a:pPr marL="457200" lvl="0" indent="-304800" algn="l" rtl="0">
              <a:spcBef>
                <a:spcPts val="0"/>
              </a:spcBef>
              <a:spcAft>
                <a:spcPts val="0"/>
              </a:spcAft>
              <a:buClr>
                <a:srgbClr val="002060"/>
              </a:buClr>
              <a:buSzPts val="1200"/>
              <a:buFont typeface="Georgia"/>
              <a:buChar char="▪"/>
            </a:pPr>
            <a:r>
              <a:rPr lang="en-US" sz="1200" b="1">
                <a:solidFill>
                  <a:srgbClr val="002060"/>
                </a:solidFill>
                <a:latin typeface="Georgia"/>
                <a:ea typeface="Georgia"/>
                <a:cs typeface="Georgia"/>
                <a:sym typeface="Georgia"/>
              </a:rPr>
              <a:t>Key words: Alumnae Zip Code Analysis</a:t>
            </a:r>
            <a:endParaRPr sz="12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Google Shape;52;g348c1877644_0_26"/>
          <p:cNvSpPr txBox="1"/>
          <p:nvPr/>
        </p:nvSpPr>
        <p:spPr>
          <a:xfrm>
            <a:off x="334150" y="549725"/>
            <a:ext cx="2942700" cy="985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rgbClr val="000000"/>
              </a:buClr>
              <a:buSzPts val="1800"/>
              <a:buFont typeface="Arial"/>
              <a:buNone/>
            </a:pPr>
            <a:r>
              <a:rPr lang="en-US" sz="1300" b="1">
                <a:solidFill>
                  <a:srgbClr val="DC948A"/>
                </a:solidFill>
                <a:latin typeface="Georgia"/>
                <a:ea typeface="Georgia"/>
                <a:cs typeface="Georgia"/>
                <a:sym typeface="Georgia"/>
              </a:rPr>
              <a:t>Thank You For Joining Us!</a:t>
            </a:r>
            <a:endParaRPr sz="1300" b="1">
              <a:solidFill>
                <a:srgbClr val="DC948A"/>
              </a:solidFill>
              <a:latin typeface="Georgia"/>
              <a:ea typeface="Georgia"/>
              <a:cs typeface="Georgia"/>
              <a:sym typeface="Georgia"/>
            </a:endParaRPr>
          </a:p>
          <a:p>
            <a:pPr marL="0" lvl="0" indent="0" algn="l" rtl="0">
              <a:spcBef>
                <a:spcPts val="0"/>
              </a:spcBef>
              <a:spcAft>
                <a:spcPts val="0"/>
              </a:spcAft>
              <a:buClr>
                <a:srgbClr val="000000"/>
              </a:buClr>
              <a:buSzPts val="1800"/>
              <a:buFont typeface="Arial"/>
              <a:buNone/>
            </a:pPr>
            <a:r>
              <a:rPr lang="en-US" sz="1300" b="1">
                <a:solidFill>
                  <a:srgbClr val="DC948A"/>
                </a:solidFill>
                <a:latin typeface="Georgia"/>
                <a:ea typeface="Georgia"/>
                <a:cs typeface="Georgia"/>
                <a:sym typeface="Georgia"/>
              </a:rPr>
              <a:t> </a:t>
            </a:r>
            <a:endParaRPr sz="1300" b="1">
              <a:solidFill>
                <a:srgbClr val="DC948A"/>
              </a:solidFill>
              <a:latin typeface="Georgia"/>
              <a:ea typeface="Georgia"/>
              <a:cs typeface="Georgia"/>
              <a:sym typeface="Georgia"/>
            </a:endParaRPr>
          </a:p>
          <a:p>
            <a:pPr marL="0" lvl="0" indent="0" algn="ctr" rtl="0">
              <a:spcBef>
                <a:spcPts val="0"/>
              </a:spcBef>
              <a:spcAft>
                <a:spcPts val="0"/>
              </a:spcAft>
              <a:buClr>
                <a:srgbClr val="000000"/>
              </a:buClr>
              <a:buSzPts val="1800"/>
              <a:buFont typeface="Arial"/>
              <a:buNone/>
            </a:pPr>
            <a:r>
              <a:rPr lang="en-US" sz="1300" b="1">
                <a:solidFill>
                  <a:srgbClr val="DC948A"/>
                </a:solidFill>
                <a:latin typeface="Georgia"/>
                <a:ea typeface="Georgia"/>
                <a:cs typeface="Georgia"/>
                <a:sym typeface="Georgia"/>
              </a:rPr>
              <a:t>Enjoy the Rest of Today’s Trainings!</a:t>
            </a:r>
            <a:endParaRPr sz="1300" b="1">
              <a:solidFill>
                <a:srgbClr val="DC948A"/>
              </a:solidFill>
              <a:latin typeface="Georgia"/>
              <a:ea typeface="Georgia"/>
              <a:cs typeface="Georgia"/>
              <a:sym typeface="Georgia"/>
            </a:endParaRPr>
          </a:p>
        </p:txBody>
      </p:sp>
      <p:sp>
        <p:nvSpPr>
          <p:cNvPr id="53" name="Google Shape;53;g348c1877644_0_26"/>
          <p:cNvSpPr txBox="1"/>
          <p:nvPr/>
        </p:nvSpPr>
        <p:spPr>
          <a:xfrm>
            <a:off x="706000" y="2010250"/>
            <a:ext cx="18918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pic>
        <p:nvPicPr>
          <p:cNvPr id="54" name="Google Shape;54;g348c1877644_0_26"/>
          <p:cNvPicPr preferRelativeResize="0"/>
          <p:nvPr/>
        </p:nvPicPr>
        <p:blipFill rotWithShape="1">
          <a:blip r:embed="rId3">
            <a:alphaModFix/>
          </a:blip>
          <a:srcRect l="30182" t="16263" r="54533" b="71761"/>
          <a:stretch/>
        </p:blipFill>
        <p:spPr>
          <a:xfrm>
            <a:off x="1254813" y="1626125"/>
            <a:ext cx="1147973" cy="505926"/>
          </a:xfrm>
          <a:prstGeom prst="rect">
            <a:avLst/>
          </a:prstGeom>
          <a:noFill/>
          <a:ln>
            <a:noFill/>
          </a:ln>
        </p:spPr>
      </p:pic>
    </p:spTree>
  </p:cSld>
  <p:clrMapOvr>
    <a:masterClrMapping/>
  </p:clrMapOvr>
</p:sld>
</file>

<file path=ppt/theme/theme1.xml><?xml version="1.0" encoding="utf-8"?>
<a:theme xmlns:a="http://schemas.openxmlformats.org/drawingml/2006/main" name="White Space">
  <a:themeElements>
    <a:clrScheme name="Delta Gamma Brand">
      <a:dk1>
        <a:srgbClr val="00205B"/>
      </a:dk1>
      <a:lt1>
        <a:srgbClr val="FFFFFF"/>
      </a:lt1>
      <a:dk2>
        <a:srgbClr val="E69B93"/>
      </a:dk2>
      <a:lt2>
        <a:srgbClr val="FDE4DF"/>
      </a:lt2>
      <a:accent1>
        <a:srgbClr val="B88F52"/>
      </a:accent1>
      <a:accent2>
        <a:srgbClr val="436E60"/>
      </a:accent2>
      <a:accent3>
        <a:srgbClr val="0A718D"/>
      </a:accent3>
      <a:accent4>
        <a:srgbClr val="954764"/>
      </a:accent4>
      <a:accent5>
        <a:srgbClr val="FABBCB"/>
      </a:accent5>
      <a:accent6>
        <a:srgbClr val="DCB073"/>
      </a:accent6>
      <a:hlink>
        <a:srgbClr val="0056A3"/>
      </a:hlink>
      <a:folHlink>
        <a:srgbClr val="95476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570</Words>
  <Application>Microsoft Office PowerPoint</Application>
  <PresentationFormat>Custom</PresentationFormat>
  <Paragraphs>57</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Georgia</vt:lpstr>
      <vt:lpstr>Impact</vt:lpstr>
      <vt:lpstr>Noto Sans Symbols</vt:lpstr>
      <vt:lpstr>White Space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Kim Castelo</dc:creator>
  <cp:lastModifiedBy>Kim Castelo</cp:lastModifiedBy>
  <cp:revision>1</cp:revision>
  <dcterms:created xsi:type="dcterms:W3CDTF">2025-09-03T17:40:44Z</dcterms:created>
  <dcterms:modified xsi:type="dcterms:W3CDTF">2025-09-24T18:09:51Z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ies>
</file>